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0" r:id="rId4"/>
    <p:sldId id="265" r:id="rId5"/>
    <p:sldId id="267" r:id="rId6"/>
    <p:sldId id="268" r:id="rId7"/>
    <p:sldId id="258" r:id="rId8"/>
    <p:sldId id="308" r:id="rId9"/>
    <p:sldId id="260" r:id="rId10"/>
    <p:sldId id="274" r:id="rId11"/>
    <p:sldId id="264" r:id="rId12"/>
    <p:sldId id="278" r:id="rId13"/>
    <p:sldId id="280" r:id="rId14"/>
    <p:sldId id="279" r:id="rId15"/>
    <p:sldId id="275" r:id="rId16"/>
    <p:sldId id="270" r:id="rId17"/>
    <p:sldId id="273" r:id="rId18"/>
    <p:sldId id="276" r:id="rId19"/>
    <p:sldId id="291" r:id="rId20"/>
    <p:sldId id="303" r:id="rId21"/>
    <p:sldId id="292" r:id="rId22"/>
    <p:sldId id="297" r:id="rId23"/>
    <p:sldId id="295" r:id="rId24"/>
    <p:sldId id="296" r:id="rId25"/>
    <p:sldId id="293" r:id="rId26"/>
    <p:sldId id="294" r:id="rId27"/>
    <p:sldId id="304" r:id="rId28"/>
    <p:sldId id="298" r:id="rId29"/>
    <p:sldId id="305" r:id="rId30"/>
    <p:sldId id="299" r:id="rId31"/>
    <p:sldId id="306" r:id="rId32"/>
    <p:sldId id="301" r:id="rId33"/>
    <p:sldId id="307" r:id="rId34"/>
    <p:sldId id="287" r:id="rId35"/>
    <p:sldId id="284" r:id="rId36"/>
    <p:sldId id="288" r:id="rId37"/>
    <p:sldId id="289" r:id="rId38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FF66"/>
    <a:srgbClr val="CCFFCC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 mitjà 1 - èmfasi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24" autoAdjust="0"/>
  </p:normalViewPr>
  <p:slideViewPr>
    <p:cSldViewPr>
      <p:cViewPr varScale="1">
        <p:scale>
          <a:sx n="86" d="100"/>
          <a:sy n="86" d="100"/>
        </p:scale>
        <p:origin x="6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D54A-A23D-446D-92CC-38817C2D288B}" type="datetimeFigureOut">
              <a:rPr lang="es-ES" smtClean="0"/>
              <a:pPr/>
              <a:t>12/03/2019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C8D2-41DB-474F-8210-CADB6CC75B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94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FC8D2-41DB-474F-8210-CADB6CC75BB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1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13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28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9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89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4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11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32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22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64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14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9C78-C100-4430-89B7-8ED79CD482F4}" type="datetimeFigureOut">
              <a:rPr lang="ca-ES" smtClean="0"/>
              <a:pPr/>
              <a:t>12/3/2019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CC51-9ED7-4C2F-9420-92D9F500227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18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pdi@upc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pc.edu/encarrecdocen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3113673"/>
            <a:ext cx="64807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b="1" dirty="0" smtClean="0">
                <a:solidFill>
                  <a:srgbClr val="0000FF"/>
                </a:solidFill>
              </a:rPr>
              <a:t>Encàrrec </a:t>
            </a:r>
            <a:r>
              <a:rPr lang="ca-ES" sz="3600" b="1" dirty="0">
                <a:solidFill>
                  <a:srgbClr val="0000FF"/>
                </a:solidFill>
              </a:rPr>
              <a:t>Docent </a:t>
            </a:r>
            <a:r>
              <a:rPr lang="ca-ES" sz="3600" b="1" dirty="0" smtClean="0">
                <a:solidFill>
                  <a:srgbClr val="0000FF"/>
                </a:solidFill>
              </a:rPr>
              <a:t>EPSEVG 2019/20</a:t>
            </a:r>
          </a:p>
          <a:p>
            <a:endParaRPr lang="ca-ES" sz="2800" b="1" dirty="0" smtClean="0">
              <a:solidFill>
                <a:srgbClr val="0000FF"/>
              </a:solidFill>
            </a:endParaRPr>
          </a:p>
          <a:p>
            <a:r>
              <a:rPr lang="ca-ES" sz="2400" dirty="0" smtClean="0">
                <a:solidFill>
                  <a:srgbClr val="0000FF"/>
                </a:solidFill>
              </a:rPr>
              <a:t>Junta d’Escola del 7/3/2019</a:t>
            </a:r>
            <a:endParaRPr lang="ca-E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124744"/>
            <a:ext cx="84969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3. Dades dels laboratoris i aules Informàtiques . 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amb grups de laboratori de mida inferior a 20 estudiants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09" y="2467139"/>
            <a:ext cx="4604173" cy="413021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249" y="2725212"/>
            <a:ext cx="4472682" cy="38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7434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4. Assignació d’assignatures i TFG/TFM als departaments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     Assignatures compartides entre departaments (1).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372200" y="4457343"/>
            <a:ext cx="2592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arenBoth"/>
            </a:pPr>
            <a:r>
              <a:rPr lang="ca-ES" sz="1200" i="1" dirty="0" smtClean="0"/>
              <a:t>Canvi amb l’objectiu de millorar la coordinació de l’assignatura. </a:t>
            </a:r>
          </a:p>
          <a:p>
            <a:pPr marL="228600" lvl="0" indent="-228600"/>
            <a:r>
              <a:rPr lang="ca-ES" sz="1200" dirty="0" smtClean="0"/>
              <a:t>   </a:t>
            </a:r>
            <a:r>
              <a:rPr lang="ca-ES" sz="1200" dirty="0" smtClean="0">
                <a:solidFill>
                  <a:srgbClr val="C00000"/>
                </a:solidFill>
              </a:rPr>
              <a:t>    Aquesta proposta pel proper curs 2019/20 es transitòria, </a:t>
            </a:r>
            <a:r>
              <a:rPr lang="ca-ES" sz="1200" dirty="0" err="1" smtClean="0">
                <a:solidFill>
                  <a:srgbClr val="C00000"/>
                </a:solidFill>
              </a:rPr>
              <a:t>revisant-se</a:t>
            </a:r>
            <a:r>
              <a:rPr lang="ca-ES" sz="1200" dirty="0" smtClean="0">
                <a:solidFill>
                  <a:srgbClr val="C00000"/>
                </a:solidFill>
              </a:rPr>
              <a:t> anualment. En cap cas suposa el canvi d’assignació de l’àrea de coneixement de l’assignatura GEPR, que correspon al departament 717</a:t>
            </a:r>
            <a:endParaRPr lang="es-ES" sz="1200" dirty="0" smtClean="0">
              <a:solidFill>
                <a:srgbClr val="C00000"/>
              </a:solidFill>
            </a:endParaRPr>
          </a:p>
          <a:p>
            <a:pPr lvl="0"/>
            <a:r>
              <a:rPr lang="ca-ES" sz="1200" i="1" dirty="0" smtClean="0"/>
              <a:t>(2) Canvis causats per la reassignació  </a:t>
            </a:r>
          </a:p>
          <a:p>
            <a:pPr lvl="0"/>
            <a:r>
              <a:rPr lang="ca-ES" sz="1200" i="1" dirty="0"/>
              <a:t> </a:t>
            </a:r>
            <a:r>
              <a:rPr lang="ca-ES" sz="1200" i="1" dirty="0" smtClean="0"/>
              <a:t>     de la unitat 340</a:t>
            </a:r>
            <a:endParaRPr lang="es-ES" sz="1200" dirty="0" smtClean="0"/>
          </a:p>
          <a:p>
            <a:endParaRPr lang="es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17" y="2204865"/>
            <a:ext cx="527317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4. Assignació d’assignatures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(2).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576595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82" y="4930017"/>
            <a:ext cx="5721566" cy="3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4. Assignació d’assignatures 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(3). </a:t>
            </a:r>
          </a:p>
          <a:p>
            <a:pPr marL="285750" indent="-285750">
              <a:buFontTx/>
              <a:buChar char="-"/>
            </a:pPr>
            <a:endParaRPr lang="ca-ES" sz="1400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46" y="2276872"/>
            <a:ext cx="6564982" cy="2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4. Assignació d’assignatures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 </a:t>
            </a:r>
            <a:r>
              <a:rPr lang="ca-ES" b="1" dirty="0" smtClean="0">
                <a:solidFill>
                  <a:srgbClr val="C00000"/>
                </a:solidFill>
              </a:rPr>
              <a:t>Assignatures compartides entre departaments (4). 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44072"/>
            <a:ext cx="5760640" cy="46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67544" y="112474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4. Assignació d’assignatures als departaments</a:t>
            </a:r>
          </a:p>
          <a:p>
            <a:r>
              <a:rPr lang="ca-ES" b="1" dirty="0" smtClean="0">
                <a:solidFill>
                  <a:srgbClr val="0000FF"/>
                </a:solidFill>
              </a:rPr>
              <a:t>    </a:t>
            </a:r>
            <a:r>
              <a:rPr lang="ca-ES" b="1" dirty="0" smtClean="0">
                <a:solidFill>
                  <a:srgbClr val="C00000"/>
                </a:solidFill>
              </a:rPr>
              <a:t>EPS </a:t>
            </a:r>
            <a:r>
              <a:rPr lang="ca-ES" b="1" dirty="0" err="1" smtClean="0">
                <a:solidFill>
                  <a:srgbClr val="C00000"/>
                </a:solidFill>
              </a:rPr>
              <a:t>European</a:t>
            </a:r>
            <a:r>
              <a:rPr lang="ca-ES" b="1" dirty="0" smtClean="0">
                <a:solidFill>
                  <a:srgbClr val="C00000"/>
                </a:solidFill>
              </a:rPr>
              <a:t> Project </a:t>
            </a:r>
            <a:r>
              <a:rPr lang="ca-ES" b="1" dirty="0" err="1" smtClean="0">
                <a:solidFill>
                  <a:srgbClr val="C00000"/>
                </a:solidFill>
              </a:rPr>
              <a:t>Semester</a:t>
            </a:r>
            <a:endParaRPr lang="ca-E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12415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247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5. Resum de resultats de l’Encàrrec Docent EPSEVG 2019/20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" y="2027205"/>
            <a:ext cx="9080171" cy="47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247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5. Resum de resultats de l’Encàrrec Docent EPSEVG 2019/20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420888"/>
            <a:ext cx="844375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11247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r>
              <a:rPr lang="ca-ES" sz="2400" b="1" dirty="0" smtClean="0">
                <a:solidFill>
                  <a:srgbClr val="0000FF"/>
                </a:solidFill>
              </a:rPr>
              <a:t>5. Resum de resultats de l’Encàrrec Docent EPSEVG 2019/20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8" y="1900510"/>
            <a:ext cx="8068880" cy="282463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80" y="4754076"/>
            <a:ext cx="3672408" cy="207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10" name="Rectangle 2"/>
          <p:cNvSpPr/>
          <p:nvPr/>
        </p:nvSpPr>
        <p:spPr>
          <a:xfrm>
            <a:off x="467544" y="764704"/>
            <a:ext cx="849694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701 AC</a:t>
            </a:r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892479" cy="28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solidFill>
                  <a:srgbClr val="0000FF"/>
                </a:solidFill>
              </a:rPr>
              <a:t>Encàrrec Docent EPSEVG 2019/20</a:t>
            </a:r>
            <a:endParaRPr lang="ca-ES" sz="2400" dirty="0" smtClean="0">
              <a:solidFill>
                <a:srgbClr val="0000FF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dirty="0" smtClean="0">
                <a:solidFill>
                  <a:srgbClr val="0000FF"/>
                </a:solidFill>
              </a:rPr>
              <a:t>Aquest document resumeix </a:t>
            </a:r>
            <a:r>
              <a:rPr lang="ca-ES" dirty="0">
                <a:solidFill>
                  <a:srgbClr val="0000FF"/>
                </a:solidFill>
              </a:rPr>
              <a:t>l</a:t>
            </a:r>
            <a:r>
              <a:rPr lang="ca-ES" dirty="0" smtClean="0">
                <a:solidFill>
                  <a:srgbClr val="0000FF"/>
                </a:solidFill>
              </a:rPr>
              <a:t>’encàrrec docent EPSEVG 2019/20 que es presenta a la Junta, amb la estructura següent: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a-ES" b="1" dirty="0">
                <a:solidFill>
                  <a:srgbClr val="0000FF"/>
                </a:solidFill>
              </a:rPr>
              <a:t>Calendari i </a:t>
            </a:r>
            <a:r>
              <a:rPr lang="ca-ES" b="1" dirty="0" smtClean="0">
                <a:solidFill>
                  <a:srgbClr val="0000FF"/>
                </a:solidFill>
              </a:rPr>
              <a:t>Procediment per </a:t>
            </a:r>
            <a:r>
              <a:rPr lang="ca-ES" b="1" dirty="0">
                <a:solidFill>
                  <a:srgbClr val="0000FF"/>
                </a:solidFill>
              </a:rPr>
              <a:t>l’encàrrec docent </a:t>
            </a:r>
            <a:r>
              <a:rPr lang="ca-ES" b="1" dirty="0" smtClean="0">
                <a:solidFill>
                  <a:srgbClr val="0000FF"/>
                </a:solidFill>
              </a:rPr>
              <a:t>UPC 2019/20</a:t>
            </a:r>
            <a:r>
              <a:rPr lang="ca-ES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Criteris aplicats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Dades de laboratoris i aules informàtiques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Assignació d’assignatures als departaments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Resum de resultats de l’encàrrec docent EPSEVG 2019/20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a-ES" b="1" u="sng" dirty="0" smtClean="0">
                <a:solidFill>
                  <a:srgbClr val="0000FF"/>
                </a:solidFill>
              </a:rPr>
              <a:t>Encàrrec </a:t>
            </a:r>
            <a:r>
              <a:rPr lang="ca-ES" b="1" u="sng" dirty="0">
                <a:solidFill>
                  <a:srgbClr val="0000FF"/>
                </a:solidFill>
              </a:rPr>
              <a:t>Docent </a:t>
            </a:r>
            <a:r>
              <a:rPr lang="ca-ES" b="1" u="sng" dirty="0" smtClean="0">
                <a:solidFill>
                  <a:srgbClr val="0000FF"/>
                </a:solidFill>
              </a:rPr>
              <a:t>EPSEVG 2019/20 a </a:t>
            </a:r>
            <a:r>
              <a:rPr lang="ca-ES" b="1" u="sng" dirty="0">
                <a:solidFill>
                  <a:srgbClr val="0000FF"/>
                </a:solidFill>
              </a:rPr>
              <a:t>aprovar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a-ES" b="1" dirty="0" smtClean="0">
                <a:solidFill>
                  <a:srgbClr val="0000FF"/>
                </a:solidFill>
              </a:rPr>
              <a:t>Documents informatius annexos</a:t>
            </a:r>
          </a:p>
        </p:txBody>
      </p:sp>
      <p:pic>
        <p:nvPicPr>
          <p:cNvPr id="3" name="Imat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702 CMEM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3"/>
            <a:ext cx="88932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707 ESAII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75598"/>
            <a:ext cx="9036496" cy="39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709 EE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3" y="1556792"/>
            <a:ext cx="7468177" cy="423559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78" y="5782114"/>
            <a:ext cx="7468177" cy="83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710  EEL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536146"/>
            <a:ext cx="8424936" cy="37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912" y="5314088"/>
            <a:ext cx="8429408" cy="14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712 EM, 713 EQ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585390"/>
            <a:ext cx="8964488" cy="45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717 EGE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1" y="1556793"/>
            <a:ext cx="8590892" cy="530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 723 CS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8892480" cy="30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729 MF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5" y="1668587"/>
            <a:ext cx="8974461" cy="35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732 OE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01912"/>
            <a:ext cx="8861067" cy="36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737 RMEE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628800"/>
            <a:ext cx="8892480" cy="22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49694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 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1. Calendari i Procediment per l’encàrrec docent UPC 2019/20</a:t>
            </a:r>
          </a:p>
          <a:p>
            <a:pPr>
              <a:spcBef>
                <a:spcPts val="600"/>
              </a:spcBef>
            </a:pPr>
            <a:endParaRPr lang="ca-ES" b="1" dirty="0" smtClean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2060849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600" i="1" dirty="0" smtClean="0"/>
          </a:p>
          <a:p>
            <a:r>
              <a:rPr lang="ca-ES" sz="1600" b="1" i="1" dirty="0" smtClean="0">
                <a:solidFill>
                  <a:srgbClr val="0000FF"/>
                </a:solidFill>
              </a:rPr>
              <a:t>Calendari:  </a:t>
            </a:r>
            <a:r>
              <a:rPr lang="ca-ES" sz="1600" i="1" dirty="0" smtClean="0"/>
              <a:t>Data límit per comunicar l’encàrrec docent, </a:t>
            </a:r>
            <a:r>
              <a:rPr lang="ca-ES" sz="1600" b="1" i="1" dirty="0" smtClean="0"/>
              <a:t>8 </a:t>
            </a:r>
            <a:r>
              <a:rPr lang="ca-ES" sz="1600" b="1" i="1" dirty="0"/>
              <a:t>de </a:t>
            </a:r>
            <a:r>
              <a:rPr lang="ca-ES" sz="1600" b="1" i="1" dirty="0" smtClean="0"/>
              <a:t>març</a:t>
            </a:r>
            <a:r>
              <a:rPr lang="ca-ES" sz="1600" b="1" i="1" dirty="0"/>
              <a:t> </a:t>
            </a:r>
            <a:r>
              <a:rPr lang="ca-ES" sz="1600" b="1" i="1" dirty="0" smtClean="0"/>
              <a:t>de 2019:</a:t>
            </a:r>
            <a:endParaRPr lang="ca-ES" sz="1600" i="1" dirty="0" smtClean="0"/>
          </a:p>
          <a:p>
            <a:pPr marL="285750" indent="-285750">
              <a:buFontTx/>
              <a:buChar char="-"/>
            </a:pPr>
            <a:r>
              <a:rPr lang="ca-ES" sz="1600" i="1" dirty="0" smtClean="0"/>
              <a:t>Document </a:t>
            </a:r>
            <a:r>
              <a:rPr lang="ca-ES" sz="1600" i="1" dirty="0" err="1" smtClean="0"/>
              <a:t>excel</a:t>
            </a:r>
            <a:r>
              <a:rPr lang="ca-ES" sz="1600" i="1" dirty="0" smtClean="0"/>
              <a:t> </a:t>
            </a:r>
            <a:r>
              <a:rPr lang="ca-ES" sz="1600" i="1" dirty="0"/>
              <a:t>amb les dades globals que encarreguem a cada departament</a:t>
            </a:r>
            <a:r>
              <a:rPr lang="ca-ES" sz="1600" i="1" dirty="0" smtClean="0"/>
              <a:t>.</a:t>
            </a:r>
          </a:p>
          <a:p>
            <a:pPr lvl="1"/>
            <a:r>
              <a:rPr lang="ca-ES" sz="1600" i="1" dirty="0" smtClean="0"/>
              <a:t>En </a:t>
            </a:r>
            <a:r>
              <a:rPr lang="ca-ES" sz="1600" i="1" dirty="0"/>
              <a:t>cas que l’assignació d’una casella comporti una diferència major de 36 punts, ho hem de justificar raonadament en document a banda. </a:t>
            </a:r>
            <a:endParaRPr lang="es-ES" sz="1600" i="1" dirty="0"/>
          </a:p>
          <a:p>
            <a:pPr marL="285750" indent="-285750">
              <a:buFontTx/>
              <a:buChar char="-"/>
            </a:pPr>
            <a:r>
              <a:rPr lang="ca-ES" sz="1600" i="1" dirty="0" smtClean="0"/>
              <a:t>Document </a:t>
            </a:r>
            <a:r>
              <a:rPr lang="ca-ES" sz="1600" i="1" dirty="0" err="1"/>
              <a:t>excel</a:t>
            </a:r>
            <a:r>
              <a:rPr lang="ca-ES" sz="1600" i="1" dirty="0"/>
              <a:t> amb la proposta d’encàrrec docent per al conjunt d’assignatures </a:t>
            </a:r>
            <a:endParaRPr lang="ca-ES" sz="1600" i="1" dirty="0" smtClean="0"/>
          </a:p>
          <a:p>
            <a:pPr lvl="1"/>
            <a:r>
              <a:rPr lang="ca-ES" sz="1600" i="1" dirty="0" smtClean="0"/>
              <a:t>(</a:t>
            </a:r>
            <a:r>
              <a:rPr lang="ca-ES" sz="1600" i="1" dirty="0"/>
              <a:t>TFG i TFM inclosos) dels nostres ensenyaments. </a:t>
            </a:r>
            <a:endParaRPr lang="ca-ES" sz="1600" i="1" dirty="0" smtClean="0"/>
          </a:p>
          <a:p>
            <a:pPr lvl="1"/>
            <a:r>
              <a:rPr lang="ca-ES" sz="1600" i="1" dirty="0" smtClean="0"/>
              <a:t>Hem </a:t>
            </a:r>
            <a:r>
              <a:rPr lang="ca-ES" sz="1600" i="1" dirty="0"/>
              <a:t>de detallar els punts i la unitat de cada activitat que encarreguem. </a:t>
            </a:r>
            <a:endParaRPr lang="ca-ES" sz="1600" i="1" dirty="0" smtClean="0"/>
          </a:p>
          <a:p>
            <a:pPr lvl="1"/>
            <a:r>
              <a:rPr lang="ca-ES" sz="1600" b="1" i="1" dirty="0" smtClean="0"/>
              <a:t>No </a:t>
            </a:r>
            <a:r>
              <a:rPr lang="ca-ES" sz="1600" b="1" i="1" dirty="0"/>
              <a:t>n’hi haurà 2ª volta.</a:t>
            </a:r>
          </a:p>
          <a:p>
            <a:endParaRPr lang="ca-ES" sz="1600" b="1" i="1" dirty="0"/>
          </a:p>
          <a:p>
            <a:r>
              <a:rPr lang="ca-ES" sz="1600" b="1" i="1" dirty="0" smtClean="0">
                <a:solidFill>
                  <a:srgbClr val="0000FF"/>
                </a:solidFill>
              </a:rPr>
              <a:t>Procediment : </a:t>
            </a:r>
            <a:r>
              <a:rPr lang="ca-ES" sz="1600" b="1" i="1" dirty="0">
                <a:solidFill>
                  <a:srgbClr val="0000FF"/>
                </a:solidFill>
              </a:rPr>
              <a:t> </a:t>
            </a:r>
            <a:r>
              <a:rPr lang="ca-ES" sz="1600" i="1" dirty="0" smtClean="0"/>
              <a:t>Retornar els fitxers abans </a:t>
            </a:r>
            <a:r>
              <a:rPr lang="ca-ES" sz="1600" i="1" dirty="0"/>
              <a:t>de la data límit a través de l'adreça </a:t>
            </a:r>
            <a:r>
              <a:rPr lang="ca-ES" sz="1600" i="1" dirty="0">
                <a:hlinkClick r:id="rId3"/>
              </a:rPr>
              <a:t>info.pdi@upc.edu</a:t>
            </a:r>
            <a:r>
              <a:rPr lang="ca-ES" sz="1600" i="1" dirty="0"/>
              <a:t>.</a:t>
            </a:r>
            <a:endParaRPr lang="es-ES" sz="1600" i="1" dirty="0"/>
          </a:p>
          <a:p>
            <a:pPr marL="285750" lvl="0" indent="-285750">
              <a:buFontTx/>
              <a:buChar char="-"/>
            </a:pPr>
            <a:r>
              <a:rPr lang="ca-ES" sz="1600" i="1" dirty="0"/>
              <a:t>Aquest encàrrec es tindrà en compte de cara a la contractació del curs vinent.</a:t>
            </a:r>
            <a:endParaRPr lang="es-ES" sz="1600" i="1" dirty="0"/>
          </a:p>
          <a:p>
            <a:pPr marL="285750" lvl="0" indent="-285750">
              <a:buFontTx/>
              <a:buChar char="-"/>
            </a:pPr>
            <a:r>
              <a:rPr lang="ca-ES" sz="1600" i="1" dirty="0"/>
              <a:t>Les propostes que arribin, un cop validades, es publicaran a l’adreça: </a:t>
            </a:r>
            <a:r>
              <a:rPr lang="ca-ES" sz="1600" i="1" dirty="0" smtClean="0"/>
              <a:t> </a:t>
            </a:r>
          </a:p>
          <a:p>
            <a:pPr lvl="1"/>
            <a:r>
              <a:rPr lang="ca-ES" sz="1600" i="1" dirty="0" smtClean="0">
                <a:hlinkClick r:id="rId4"/>
              </a:rPr>
              <a:t>www.upc.edu/encarrecdocent</a:t>
            </a:r>
            <a:endParaRPr lang="ca-ES" sz="1600" i="1" dirty="0" smtClean="0"/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744 ENTEL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628800"/>
            <a:ext cx="8938009" cy="3884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748 FIS</a:t>
            </a:r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628800"/>
            <a:ext cx="8892480" cy="223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749 MAT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32622"/>
            <a:ext cx="8352928" cy="42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733256"/>
            <a:ext cx="8352928" cy="5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47" y="1628800"/>
            <a:ext cx="87997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9392"/>
            <a:ext cx="4032448" cy="108012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467544" y="7647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6. </a:t>
            </a:r>
            <a:r>
              <a:rPr lang="ca-ES" sz="2400" b="1" u="sng" dirty="0" smtClean="0">
                <a:solidFill>
                  <a:srgbClr val="0000FF"/>
                </a:solidFill>
              </a:rPr>
              <a:t>Encàrrec </a:t>
            </a:r>
            <a:r>
              <a:rPr lang="ca-ES" sz="2400" b="1" u="sng" dirty="0">
                <a:solidFill>
                  <a:srgbClr val="0000FF"/>
                </a:solidFill>
              </a:rPr>
              <a:t>Docent EPSEVG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2019/20. Departaments</a:t>
            </a:r>
            <a:endParaRPr lang="ca-E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2000" b="1" dirty="0" smtClean="0">
                <a:solidFill>
                  <a:srgbClr val="0000FF"/>
                </a:solidFill>
              </a:rPr>
              <a:t>     756 THATC</a:t>
            </a:r>
            <a:endParaRPr lang="ca-ES" sz="2000" b="1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4403282"/>
            <a:ext cx="8784977" cy="147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323528" y="381144"/>
            <a:ext cx="882047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Annex 1. Excel – Assignatures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</a:t>
            </a:r>
            <a:r>
              <a:rPr lang="ca-ES" sz="2400" b="1" dirty="0" smtClean="0">
                <a:solidFill>
                  <a:srgbClr val="0000FF"/>
                </a:solidFill>
              </a:rPr>
              <a:t>. </a:t>
            </a:r>
            <a:r>
              <a:rPr lang="ca-ES" sz="2400" b="1" dirty="0">
                <a:solidFill>
                  <a:srgbClr val="0000FF"/>
                </a:solidFill>
              </a:rPr>
              <a:t>Previsions i </a:t>
            </a:r>
            <a:r>
              <a:rPr lang="ca-ES" sz="2400" b="1" dirty="0" smtClean="0">
                <a:solidFill>
                  <a:srgbClr val="0000FF"/>
                </a:solidFill>
              </a:rPr>
              <a:t>grups</a:t>
            </a:r>
            <a:endParaRPr lang="ca-ES" sz="2400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1970"/>
              </p:ext>
            </p:extLst>
          </p:nvPr>
        </p:nvGraphicFramePr>
        <p:xfrm>
          <a:off x="251520" y="1196752"/>
          <a:ext cx="8185684" cy="9361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72063655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935566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53731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40134141"/>
                    </a:ext>
                  </a:extLst>
                </a:gridCol>
                <a:gridCol w="1707309">
                  <a:extLst>
                    <a:ext uri="{9D8B030D-6E8A-4147-A177-3AD203B41FA5}">
                      <a16:colId xmlns:a16="http://schemas.microsoft.com/office/drawing/2014/main" val="9104819"/>
                    </a:ext>
                  </a:extLst>
                </a:gridCol>
                <a:gridCol w="799118">
                  <a:extLst>
                    <a:ext uri="{9D8B030D-6E8A-4147-A177-3AD203B41FA5}">
                      <a16:colId xmlns:a16="http://schemas.microsoft.com/office/drawing/2014/main" val="2426414969"/>
                    </a:ext>
                  </a:extLst>
                </a:gridCol>
                <a:gridCol w="1574801">
                  <a:extLst>
                    <a:ext uri="{9D8B030D-6E8A-4147-A177-3AD203B41FA5}">
                      <a16:colId xmlns:a16="http://schemas.microsoft.com/office/drawing/2014/main" val="225658516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Curs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Quadr.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, Q2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Assignatura: 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Sigles, Hores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GG i GP       </a:t>
                      </a:r>
                      <a:r>
                        <a:rPr lang="ca-E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, Q2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Mida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Grup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Petit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Previsions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i dades cursos anteriors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Previsions 19/20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Matricula,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GG, GP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(Nombre de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Grups Grans, Grups Petits)</a:t>
                      </a:r>
                      <a:endParaRPr lang="es-ES" sz="1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Torns: grups GG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Distribució per titulacions GG i GP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99047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99" y="2420888"/>
            <a:ext cx="8894601" cy="27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25762" y="3035589"/>
            <a:ext cx="457806" cy="6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angle 25"/>
          <p:cNvSpPr/>
          <p:nvPr/>
        </p:nvSpPr>
        <p:spPr>
          <a:xfrm>
            <a:off x="683568" y="3035588"/>
            <a:ext cx="1080120" cy="609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/>
        </p:nvSpPr>
        <p:spPr>
          <a:xfrm>
            <a:off x="1763688" y="3043202"/>
            <a:ext cx="360040" cy="60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2123728" y="3035589"/>
            <a:ext cx="2736304" cy="6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4860032" y="3035589"/>
            <a:ext cx="792088" cy="6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5652120" y="3043202"/>
            <a:ext cx="1152128" cy="60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/>
        </p:nvSpPr>
        <p:spPr>
          <a:xfrm>
            <a:off x="6804248" y="3035589"/>
            <a:ext cx="2232248" cy="6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nector de fletxa recta 8"/>
          <p:cNvCxnSpPr/>
          <p:nvPr/>
        </p:nvCxnSpPr>
        <p:spPr>
          <a:xfrm flipH="1">
            <a:off x="467544" y="2060848"/>
            <a:ext cx="3863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 flipH="1">
            <a:off x="1187624" y="1916832"/>
            <a:ext cx="144016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1907704" y="1928272"/>
            <a:ext cx="1008112" cy="7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>
            <a:off x="3851920" y="1947719"/>
            <a:ext cx="275304" cy="761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>
            <a:off x="5292080" y="2012360"/>
            <a:ext cx="69626" cy="768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/>
          <p:cNvCxnSpPr/>
          <p:nvPr/>
        </p:nvCxnSpPr>
        <p:spPr>
          <a:xfrm flipH="1">
            <a:off x="6228184" y="1928272"/>
            <a:ext cx="140823" cy="852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de fletxa recta 21"/>
          <p:cNvCxnSpPr/>
          <p:nvPr/>
        </p:nvCxnSpPr>
        <p:spPr>
          <a:xfrm>
            <a:off x="7451511" y="1927875"/>
            <a:ext cx="288841" cy="709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2"/>
          <p:cNvSpPr txBox="1"/>
          <p:nvPr/>
        </p:nvSpPr>
        <p:spPr>
          <a:xfrm>
            <a:off x="6660232" y="4725144"/>
            <a:ext cx="169249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CFFCC"/>
                </a:solidFill>
              </a:rPr>
              <a:t>Comuns (D,M,E,K)</a:t>
            </a:r>
          </a:p>
          <a:p>
            <a:r>
              <a:rPr lang="ca-ES" sz="1400" b="1" dirty="0" smtClean="0">
                <a:solidFill>
                  <a:srgbClr val="FFFF66"/>
                </a:solidFill>
              </a:rPr>
              <a:t>Industrials (M,E,K)</a:t>
            </a:r>
          </a:p>
          <a:p>
            <a:r>
              <a:rPr lang="ca-ES" sz="1400" b="1" dirty="0" smtClean="0">
                <a:solidFill>
                  <a:schemeClr val="bg1">
                    <a:lumMod val="65000"/>
                  </a:schemeClr>
                </a:solidFill>
              </a:rPr>
              <a:t>Disseny (D)</a:t>
            </a:r>
          </a:p>
        </p:txBody>
      </p:sp>
    </p:spTree>
    <p:extLst>
      <p:ext uri="{BB962C8B-B14F-4D97-AF65-F5344CB8AC3E}">
        <p14:creationId xmlns:p14="http://schemas.microsoft.com/office/powerpoint/2010/main" val="26064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72" y="2780928"/>
            <a:ext cx="7803152" cy="30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67544" y="1196752"/>
            <a:ext cx="89289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Annex 2.  Encàrrec Docent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 </a:t>
            </a:r>
            <a:r>
              <a:rPr lang="ca-ES" sz="2400" b="1" dirty="0" smtClean="0">
                <a:solidFill>
                  <a:srgbClr val="0000FF"/>
                </a:solidFill>
              </a:rPr>
              <a:t>- Titulacions / Departaments</a:t>
            </a:r>
            <a:endParaRPr lang="ca-ES" sz="2000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50495"/>
              </p:ext>
            </p:extLst>
          </p:nvPr>
        </p:nvGraphicFramePr>
        <p:xfrm>
          <a:off x="323529" y="1764501"/>
          <a:ext cx="8113676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8840">
                  <a:extLst>
                    <a:ext uri="{9D8B030D-6E8A-4147-A177-3AD203B41FA5}">
                      <a16:colId xmlns:a16="http://schemas.microsoft.com/office/drawing/2014/main" val="720636552"/>
                    </a:ext>
                  </a:extLst>
                </a:gridCol>
                <a:gridCol w="2045455">
                  <a:extLst>
                    <a:ext uri="{9D8B030D-6E8A-4147-A177-3AD203B41FA5}">
                      <a16:colId xmlns:a16="http://schemas.microsoft.com/office/drawing/2014/main" val="21935566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731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401341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10481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26414969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256585162"/>
                    </a:ext>
                  </a:extLst>
                </a:gridCol>
              </a:tblGrid>
              <a:tr h="728395">
                <a:tc>
                  <a:txBody>
                    <a:bodyPr/>
                    <a:lstStyle/>
                    <a:p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Dept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Titulació,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Curs,  Assignatura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Crèdits,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tipus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Ràtio assignat. Compartida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Punts GG i GP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Estudiants,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Num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grups: GG i GP</a:t>
                      </a:r>
                    </a:p>
                    <a:p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a-E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Q1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i </a:t>
                      </a:r>
                      <a:r>
                        <a:rPr lang="ca-ES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Q2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Punts Q1, Q2 i Totals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99047"/>
                  </a:ext>
                </a:extLst>
              </a:tr>
            </a:tbl>
          </a:graphicData>
        </a:graphic>
      </p:graphicFrame>
      <p:cxnSp>
        <p:nvCxnSpPr>
          <p:cNvPr id="8" name="Connector de fletxa recta 7"/>
          <p:cNvCxnSpPr/>
          <p:nvPr/>
        </p:nvCxnSpPr>
        <p:spPr>
          <a:xfrm>
            <a:off x="611560" y="2492896"/>
            <a:ext cx="216024" cy="242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de fletxa recta 9"/>
          <p:cNvCxnSpPr/>
          <p:nvPr/>
        </p:nvCxnSpPr>
        <p:spPr>
          <a:xfrm>
            <a:off x="2123728" y="2492896"/>
            <a:ext cx="216024" cy="242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>
            <a:off x="3707904" y="2485940"/>
            <a:ext cx="297403" cy="2712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>
            <a:stCxn id="7" idx="2"/>
            <a:endCxn id="22" idx="0"/>
          </p:cNvCxnSpPr>
          <p:nvPr/>
        </p:nvCxnSpPr>
        <p:spPr>
          <a:xfrm>
            <a:off x="4380367" y="2496021"/>
            <a:ext cx="11613" cy="28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4995802" y="2493693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/>
          <p:nvPr/>
        </p:nvCxnSpPr>
        <p:spPr>
          <a:xfrm flipH="1">
            <a:off x="6084168" y="2485940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>
            <a:off x="7581315" y="2485940"/>
            <a:ext cx="296278" cy="28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2143" y="2780928"/>
            <a:ext cx="259457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982316" y="2780928"/>
            <a:ext cx="2581572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3563888" y="2782568"/>
            <a:ext cx="648072" cy="143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4211960" y="2782568"/>
            <a:ext cx="360040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4572000" y="2780928"/>
            <a:ext cx="711834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>
            <a:off x="5298926" y="2792093"/>
            <a:ext cx="1793354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angle 24"/>
          <p:cNvSpPr/>
          <p:nvPr/>
        </p:nvSpPr>
        <p:spPr>
          <a:xfrm>
            <a:off x="7092280" y="2792093"/>
            <a:ext cx="1296144" cy="142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1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36799"/>
            <a:ext cx="7514331" cy="4696457"/>
          </a:xfrm>
          <a:prstGeom prst="rect">
            <a:avLst/>
          </a:prstGeom>
        </p:spPr>
      </p:pic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60386"/>
              </p:ext>
            </p:extLst>
          </p:nvPr>
        </p:nvGraphicFramePr>
        <p:xfrm>
          <a:off x="179512" y="5949280"/>
          <a:ext cx="8496943" cy="5760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720636552"/>
                    </a:ext>
                  </a:extLst>
                </a:gridCol>
                <a:gridCol w="1378439">
                  <a:extLst>
                    <a:ext uri="{9D8B030D-6E8A-4147-A177-3AD203B41FA5}">
                      <a16:colId xmlns:a16="http://schemas.microsoft.com/office/drawing/2014/main" val="219355669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373166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254013414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9104819"/>
                    </a:ext>
                  </a:extLst>
                </a:gridCol>
                <a:gridCol w="1347579">
                  <a:extLst>
                    <a:ext uri="{9D8B030D-6E8A-4147-A177-3AD203B41FA5}">
                      <a16:colId xmlns:a16="http://schemas.microsoft.com/office/drawing/2014/main" val="2426414969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25658516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E. Docent Titulacions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E. Docent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Departaments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Històric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PADs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 Totals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Depart</a:t>
                      </a:r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TFG, TFM EPS, </a:t>
                      </a:r>
                      <a:r>
                        <a:rPr lang="ca-ES" sz="1400" dirty="0" err="1" smtClean="0">
                          <a:solidFill>
                            <a:srgbClr val="0000FF"/>
                          </a:solidFill>
                        </a:rPr>
                        <a:t>Prex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Assignatures</a:t>
                      </a:r>
                    </a:p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compartides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Quadre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s </a:t>
                      </a:r>
                      <a:r>
                        <a:rPr lang="ca-ES" sz="1400" baseline="0" dirty="0" err="1" smtClean="0">
                          <a:solidFill>
                            <a:srgbClr val="0000FF"/>
                          </a:solidFill>
                        </a:rPr>
                        <a:t>PADs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titulació / </a:t>
                      </a:r>
                      <a:r>
                        <a:rPr lang="ca-ES" sz="1400" baseline="0" dirty="0" err="1" smtClean="0">
                          <a:solidFill>
                            <a:srgbClr val="0000FF"/>
                          </a:solidFill>
                        </a:rPr>
                        <a:t>dept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dirty="0" smtClean="0">
                          <a:solidFill>
                            <a:srgbClr val="0000FF"/>
                          </a:solidFill>
                        </a:rPr>
                        <a:t>Laboratoris</a:t>
                      </a:r>
                      <a:r>
                        <a:rPr lang="ca-ES" sz="1400" baseline="0" dirty="0" smtClean="0">
                          <a:solidFill>
                            <a:srgbClr val="0000FF"/>
                          </a:solidFill>
                        </a:rPr>
                        <a:t> capacitats</a:t>
                      </a:r>
                      <a:endParaRPr lang="es-ES" sz="1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99047"/>
                  </a:ext>
                </a:extLst>
              </a:tr>
            </a:tbl>
          </a:graphicData>
        </a:graphic>
      </p:graphicFrame>
      <p:cxnSp>
        <p:nvCxnSpPr>
          <p:cNvPr id="10" name="Connector de fletxa recta 9"/>
          <p:cNvCxnSpPr/>
          <p:nvPr/>
        </p:nvCxnSpPr>
        <p:spPr>
          <a:xfrm flipV="1">
            <a:off x="467544" y="5517232"/>
            <a:ext cx="909837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 flipV="1">
            <a:off x="1711921" y="5534587"/>
            <a:ext cx="64807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/>
          <p:nvPr/>
        </p:nvCxnSpPr>
        <p:spPr>
          <a:xfrm flipV="1">
            <a:off x="3088746" y="5534587"/>
            <a:ext cx="4309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de fletxa recta 12"/>
          <p:cNvCxnSpPr/>
          <p:nvPr/>
        </p:nvCxnSpPr>
        <p:spPr>
          <a:xfrm flipH="1" flipV="1">
            <a:off x="4211960" y="5534587"/>
            <a:ext cx="81701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 flipV="1">
            <a:off x="5112103" y="5534587"/>
            <a:ext cx="251985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/>
          <p:cNvCxnSpPr/>
          <p:nvPr/>
        </p:nvCxnSpPr>
        <p:spPr>
          <a:xfrm flipH="1" flipV="1">
            <a:off x="6012160" y="5534587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 flipV="1">
            <a:off x="6784007" y="5534587"/>
            <a:ext cx="1100361" cy="41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u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6157"/>
              </p:ext>
            </p:extLst>
          </p:nvPr>
        </p:nvGraphicFramePr>
        <p:xfrm>
          <a:off x="8239446" y="2900794"/>
          <a:ext cx="869058" cy="110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058">
                  <a:extLst>
                    <a:ext uri="{9D8B030D-6E8A-4147-A177-3AD203B41FA5}">
                      <a16:colId xmlns:a16="http://schemas.microsoft.com/office/drawing/2014/main" val="2932059115"/>
                    </a:ext>
                  </a:extLst>
                </a:gridCol>
              </a:tblGrid>
              <a:tr h="1104270">
                <a:tc>
                  <a:txBody>
                    <a:bodyPr/>
                    <a:lstStyle/>
                    <a:p>
                      <a:r>
                        <a:rPr lang="ca-ES" sz="1200" b="0" baseline="0" dirty="0" smtClean="0">
                          <a:solidFill>
                            <a:srgbClr val="0000FF"/>
                          </a:solidFill>
                        </a:rPr>
                        <a:t>Punts per TFG, TFM</a:t>
                      </a:r>
                    </a:p>
                    <a:p>
                      <a:r>
                        <a:rPr lang="ca-ES" sz="1200" b="0" baseline="0" dirty="0" err="1" smtClean="0">
                          <a:solidFill>
                            <a:srgbClr val="0000FF"/>
                          </a:solidFill>
                        </a:rPr>
                        <a:t>Prext</a:t>
                      </a:r>
                      <a:r>
                        <a:rPr lang="ca-ES" sz="1200" b="0" baseline="0" dirty="0" smtClean="0">
                          <a:solidFill>
                            <a:srgbClr val="0000FF"/>
                          </a:solidFill>
                        </a:rPr>
                        <a:t> i </a:t>
                      </a:r>
                    </a:p>
                    <a:p>
                      <a:r>
                        <a:rPr lang="ca-ES" sz="1100" b="0" baseline="0" dirty="0" smtClean="0">
                          <a:solidFill>
                            <a:srgbClr val="0000FF"/>
                          </a:solidFill>
                        </a:rPr>
                        <a:t>Hores/set optatives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51035"/>
                  </a:ext>
                </a:extLst>
              </a:tr>
            </a:tbl>
          </a:graphicData>
        </a:graphic>
      </p:graphicFrame>
      <p:sp>
        <p:nvSpPr>
          <p:cNvPr id="26" name="Fletxa doblada 25"/>
          <p:cNvSpPr/>
          <p:nvPr/>
        </p:nvSpPr>
        <p:spPr>
          <a:xfrm rot="10800000">
            <a:off x="8244408" y="3981843"/>
            <a:ext cx="589420" cy="599284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467544" y="525160"/>
            <a:ext cx="88569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7. Annex 2.  Encàrrec Docent </a:t>
            </a:r>
            <a:r>
              <a:rPr lang="ca-ES" sz="2400" b="1" u="sng" dirty="0" smtClean="0">
                <a:solidFill>
                  <a:srgbClr val="0000FF"/>
                </a:solidFill>
              </a:rPr>
              <a:t>2019/20 </a:t>
            </a:r>
            <a:r>
              <a:rPr lang="ca-ES" sz="2400" b="1" dirty="0" smtClean="0">
                <a:solidFill>
                  <a:srgbClr val="0000FF"/>
                </a:solidFill>
              </a:rPr>
              <a:t>- Titulacions / Departaments</a:t>
            </a:r>
            <a:endParaRPr lang="ca-ES" sz="2000" dirty="0">
              <a:solidFill>
                <a:srgbClr val="0000FF"/>
              </a:solidFill>
            </a:endParaRPr>
          </a:p>
          <a:p>
            <a:endParaRPr lang="ca-E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3113673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00FF"/>
                </a:solidFill>
              </a:rPr>
              <a:t>Encàrrec </a:t>
            </a:r>
            <a:r>
              <a:rPr lang="ca-ES" sz="2800" b="1" dirty="0">
                <a:solidFill>
                  <a:srgbClr val="0000FF"/>
                </a:solidFill>
              </a:rPr>
              <a:t>Docent </a:t>
            </a:r>
            <a:r>
              <a:rPr lang="ca-ES" sz="2800" b="1" dirty="0" smtClean="0">
                <a:solidFill>
                  <a:srgbClr val="0000FF"/>
                </a:solidFill>
              </a:rPr>
              <a:t>EPSEVG 2019/20</a:t>
            </a:r>
          </a:p>
          <a:p>
            <a:endParaRPr lang="ca-ES" sz="2800" b="1" dirty="0" smtClean="0">
              <a:solidFill>
                <a:srgbClr val="0000FF"/>
              </a:solidFill>
            </a:endParaRPr>
          </a:p>
          <a:p>
            <a:r>
              <a:rPr lang="ca-ES" dirty="0" smtClean="0">
                <a:solidFill>
                  <a:srgbClr val="0000FF"/>
                </a:solidFill>
              </a:rPr>
              <a:t>Gràcies per la vostra atenció</a:t>
            </a:r>
            <a:endParaRPr lang="ca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196752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2. Criteris aplicats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a-ES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1600" u="sng" dirty="0" smtClean="0">
                <a:solidFill>
                  <a:srgbClr val="C00000"/>
                </a:solidFill>
              </a:rPr>
              <a:t>Punts assignats</a:t>
            </a:r>
            <a:r>
              <a:rPr lang="ca-ES" sz="1600" dirty="0" smtClean="0">
                <a:solidFill>
                  <a:srgbClr val="C00000"/>
                </a:solidFill>
              </a:rPr>
              <a:t>:			</a:t>
            </a:r>
            <a:r>
              <a:rPr lang="ca-ES" sz="1600" dirty="0" smtClean="0">
                <a:solidFill>
                  <a:srgbClr val="0000FF"/>
                </a:solidFill>
              </a:rPr>
              <a:t>7444,4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endParaRPr lang="ca-ES" sz="16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ca-ES" sz="1600" u="sng" dirty="0" smtClean="0">
                <a:solidFill>
                  <a:srgbClr val="C00000"/>
                </a:solidFill>
              </a:rPr>
              <a:t>Mida de grups: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grans:			60 estudiants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petits mida estàndard:		20 estudiants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Grups petits mida especifica:		17, 16, 15, 12, 10 o 9 estudiants, d’acord amb </a:t>
            </a:r>
          </a:p>
          <a:p>
            <a:pPr>
              <a:spcAft>
                <a:spcPts val="600"/>
              </a:spcAft>
            </a:pPr>
            <a:r>
              <a:rPr lang="ca-ES" sz="1600" dirty="0">
                <a:solidFill>
                  <a:srgbClr val="0000FF"/>
                </a:solidFill>
              </a:rPr>
              <a:t>	</a:t>
            </a:r>
            <a:r>
              <a:rPr lang="ca-ES" sz="1600" dirty="0" smtClean="0">
                <a:solidFill>
                  <a:srgbClr val="0000FF"/>
                </a:solidFill>
              </a:rPr>
              <a:t>			les restriccions a considerar (punt 3)	</a:t>
            </a:r>
            <a:endParaRPr lang="ca-ES" sz="1400" dirty="0"/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835292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2. Criteris aplicats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a-ES" b="1" dirty="0" smtClean="0">
              <a:solidFill>
                <a:srgbClr val="0000FF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Aplicació de mesures previstes per l’any 2019/20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-  Mantenir el curs d’anivellament als estudis de Grau (Matemàtiques i Física)</a:t>
            </a:r>
          </a:p>
          <a:p>
            <a:pPr lvl="0"/>
            <a:r>
              <a:rPr lang="ca-ES" sz="1600" dirty="0" smtClean="0">
                <a:solidFill>
                  <a:srgbClr val="0000FF"/>
                </a:solidFill>
              </a:rPr>
              <a:t>-  Aplicar </a:t>
            </a:r>
            <a:r>
              <a:rPr lang="ca-ES" sz="1600" dirty="0">
                <a:solidFill>
                  <a:srgbClr val="0000FF"/>
                </a:solidFill>
              </a:rPr>
              <a:t>els canvis en l’assignació als departaments </a:t>
            </a:r>
            <a:r>
              <a:rPr lang="ca-ES" sz="1600" dirty="0" smtClean="0">
                <a:solidFill>
                  <a:srgbClr val="0000FF"/>
                </a:solidFill>
              </a:rPr>
              <a:t>en </a:t>
            </a:r>
            <a:r>
              <a:rPr lang="ca-ES" sz="1600" dirty="0">
                <a:solidFill>
                  <a:srgbClr val="0000FF"/>
                </a:solidFill>
              </a:rPr>
              <a:t>relació amb:</a:t>
            </a:r>
            <a:endParaRPr lang="es-ES" sz="1600" dirty="0">
              <a:solidFill>
                <a:srgbClr val="0000FF"/>
              </a:solidFill>
            </a:endParaRPr>
          </a:p>
          <a:p>
            <a:pPr lvl="1"/>
            <a:r>
              <a:rPr lang="ca-ES" sz="1600" dirty="0" smtClean="0">
                <a:solidFill>
                  <a:srgbClr val="0000FF"/>
                </a:solidFill>
              </a:rPr>
              <a:t>La </a:t>
            </a:r>
            <a:r>
              <a:rPr lang="ca-ES" sz="1600" dirty="0">
                <a:solidFill>
                  <a:srgbClr val="0000FF"/>
                </a:solidFill>
              </a:rPr>
              <a:t>desaparició de la unitat 340 de l’encàrrec </a:t>
            </a:r>
            <a:r>
              <a:rPr lang="ca-ES" sz="1600" dirty="0" smtClean="0">
                <a:solidFill>
                  <a:srgbClr val="0000FF"/>
                </a:solidFill>
              </a:rPr>
              <a:t>docent (assignatures: DIGR, EXAR, ESTE, DS) i reassignació a </a:t>
            </a:r>
            <a:r>
              <a:rPr lang="ca-ES" sz="1600" dirty="0" err="1" smtClean="0">
                <a:solidFill>
                  <a:srgbClr val="0000FF"/>
                </a:solidFill>
              </a:rPr>
              <a:t>dept</a:t>
            </a:r>
            <a:r>
              <a:rPr lang="ca-ES" sz="1600" dirty="0" smtClean="0">
                <a:solidFill>
                  <a:srgbClr val="0000FF"/>
                </a:solidFill>
              </a:rPr>
              <a:t> EGE.</a:t>
            </a:r>
          </a:p>
          <a:p>
            <a:pPr lvl="1"/>
            <a:r>
              <a:rPr lang="ca-ES" sz="1600" dirty="0">
                <a:solidFill>
                  <a:srgbClr val="0000FF"/>
                </a:solidFill>
              </a:rPr>
              <a:t>La distribució de punts entre departaments a les assignatures </a:t>
            </a:r>
            <a:r>
              <a:rPr lang="ca-ES" sz="1600" dirty="0" smtClean="0">
                <a:solidFill>
                  <a:srgbClr val="0000FF"/>
                </a:solidFill>
              </a:rPr>
              <a:t>compartides</a:t>
            </a: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196752"/>
            <a:ext cx="835292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2. Criteris aplicats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a-ES" b="1" dirty="0" smtClean="0">
              <a:solidFill>
                <a:srgbClr val="0000FF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Previsions de matricula i grups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-     Aplicar </a:t>
            </a:r>
            <a:r>
              <a:rPr lang="ca-ES" sz="1600" dirty="0">
                <a:solidFill>
                  <a:srgbClr val="0000FF"/>
                </a:solidFill>
              </a:rPr>
              <a:t>per cada assignatura el resultat de les previsions de matricula i de </a:t>
            </a:r>
            <a:r>
              <a:rPr lang="ca-ES" sz="1600" dirty="0" smtClean="0">
                <a:solidFill>
                  <a:srgbClr val="0000FF"/>
                </a:solidFill>
              </a:rPr>
              <a:t>grups: </a:t>
            </a:r>
          </a:p>
          <a:p>
            <a:pPr lvl="1"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	Annex </a:t>
            </a:r>
            <a:r>
              <a:rPr lang="ca-ES" sz="1600" dirty="0">
                <a:solidFill>
                  <a:srgbClr val="0000FF"/>
                </a:solidFill>
              </a:rPr>
              <a:t>1: “Assignatures </a:t>
            </a:r>
            <a:r>
              <a:rPr lang="ca-ES" sz="1600" dirty="0" smtClean="0">
                <a:solidFill>
                  <a:srgbClr val="0000FF"/>
                </a:solidFill>
              </a:rPr>
              <a:t>Hores Grups 2018-19 Previsió 2019-20”. 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Preveure </a:t>
            </a:r>
            <a:r>
              <a:rPr lang="ca-ES" sz="1600" dirty="0">
                <a:solidFill>
                  <a:srgbClr val="0000FF"/>
                </a:solidFill>
              </a:rPr>
              <a:t>una demanda de TFG/TFM per l’any 2019/20 </a:t>
            </a:r>
            <a:r>
              <a:rPr lang="ca-ES" sz="1600" dirty="0" smtClean="0">
                <a:solidFill>
                  <a:srgbClr val="0000FF"/>
                </a:solidFill>
              </a:rPr>
              <a:t>similar </a:t>
            </a:r>
            <a:r>
              <a:rPr lang="ca-ES" sz="1600" dirty="0">
                <a:solidFill>
                  <a:srgbClr val="0000FF"/>
                </a:solidFill>
              </a:rPr>
              <a:t>a la de l’any anterior: </a:t>
            </a:r>
            <a:endParaRPr lang="ca-ES" sz="1600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	195 </a:t>
            </a:r>
            <a:r>
              <a:rPr lang="ca-ES" sz="1600" dirty="0">
                <a:solidFill>
                  <a:srgbClr val="0000FF"/>
                </a:solidFill>
              </a:rPr>
              <a:t>TFG als graus i 30 TFM als màsters, en total 225 TFG/TFM.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Preveure </a:t>
            </a:r>
            <a:r>
              <a:rPr lang="ca-ES" sz="1600" dirty="0">
                <a:solidFill>
                  <a:srgbClr val="0000FF"/>
                </a:solidFill>
              </a:rPr>
              <a:t>una demanda de Pràctiques externes similar a l’any anterior: </a:t>
            </a:r>
            <a:endParaRPr lang="ca-ES" sz="1600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ca-ES" sz="1600" dirty="0">
                <a:solidFill>
                  <a:srgbClr val="0000FF"/>
                </a:solidFill>
              </a:rPr>
              <a:t>	</a:t>
            </a:r>
            <a:r>
              <a:rPr lang="ca-ES" sz="1600" dirty="0" smtClean="0">
                <a:solidFill>
                  <a:srgbClr val="0000FF"/>
                </a:solidFill>
              </a:rPr>
              <a:t>105  </a:t>
            </a:r>
            <a:r>
              <a:rPr lang="ca-ES" sz="1600" dirty="0">
                <a:solidFill>
                  <a:srgbClr val="0000FF"/>
                </a:solidFill>
              </a:rPr>
              <a:t>estudiants</a:t>
            </a:r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124744"/>
            <a:ext cx="849694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2. Criteris aplicats </a:t>
            </a:r>
            <a:endParaRPr lang="ca-ES" sz="2400" dirty="0" smtClean="0">
              <a:solidFill>
                <a:srgbClr val="0000FF"/>
              </a:solidFill>
            </a:endParaRPr>
          </a:p>
          <a:p>
            <a:endParaRPr lang="ca-ES" sz="1600" u="sng" dirty="0" smtClean="0">
              <a:solidFill>
                <a:srgbClr val="C00000"/>
              </a:solidFill>
            </a:endParaRPr>
          </a:p>
          <a:p>
            <a:endParaRPr lang="ca-ES" sz="1600" u="sng" dirty="0" smtClean="0">
              <a:solidFill>
                <a:srgbClr val="C00000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Ajust a l’encàrrec assignat</a:t>
            </a:r>
            <a:r>
              <a:rPr lang="ca-ES" sz="1600" dirty="0" smtClean="0">
                <a:solidFill>
                  <a:srgbClr val="C00000"/>
                </a:solidFill>
              </a:rPr>
              <a:t>:</a:t>
            </a:r>
            <a:endParaRPr lang="ca-ES" sz="1600" dirty="0">
              <a:solidFill>
                <a:srgbClr val="C00000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dirty="0" smtClean="0">
                <a:solidFill>
                  <a:srgbClr val="0000FF"/>
                </a:solidFill>
              </a:rPr>
              <a:t>Per ajustar-nos al màxim als 7444,4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de que disposem, es proposa aplicar els següents ajustos: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Considerar  </a:t>
            </a:r>
            <a:r>
              <a:rPr lang="ca-ES" sz="1600" dirty="0">
                <a:solidFill>
                  <a:srgbClr val="0000FF"/>
                </a:solidFill>
              </a:rPr>
              <a:t>dins l’encàrrec docent </a:t>
            </a:r>
            <a:r>
              <a:rPr lang="ca-ES" sz="1600" dirty="0" smtClean="0">
                <a:solidFill>
                  <a:srgbClr val="0000FF"/>
                </a:solidFill>
              </a:rPr>
              <a:t> 0,40 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per cada estudiant de </a:t>
            </a:r>
            <a:r>
              <a:rPr lang="ca-ES" sz="1600" dirty="0" smtClean="0">
                <a:solidFill>
                  <a:srgbClr val="0000FF"/>
                </a:solidFill>
              </a:rPr>
              <a:t>TFG/TFM previst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Considerar </a:t>
            </a:r>
            <a:r>
              <a:rPr lang="ca-ES" sz="1600" dirty="0">
                <a:solidFill>
                  <a:srgbClr val="0000FF"/>
                </a:solidFill>
              </a:rPr>
              <a:t>dins l’encàrrec docent </a:t>
            </a:r>
            <a:r>
              <a:rPr lang="ca-ES" sz="1600" dirty="0" smtClean="0">
                <a:solidFill>
                  <a:srgbClr val="0000FF"/>
                </a:solidFill>
              </a:rPr>
              <a:t> 0,06 </a:t>
            </a:r>
            <a:r>
              <a:rPr lang="ca-ES" sz="1600" dirty="0" err="1">
                <a:solidFill>
                  <a:srgbClr val="0000FF"/>
                </a:solidFill>
              </a:rPr>
              <a:t>PADs</a:t>
            </a:r>
            <a:r>
              <a:rPr lang="ca-ES" sz="1600" dirty="0">
                <a:solidFill>
                  <a:srgbClr val="0000FF"/>
                </a:solidFill>
              </a:rPr>
              <a:t> per cada pràctica externa prevista</a:t>
            </a:r>
            <a:r>
              <a:rPr lang="ca-ES" sz="16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Primer </a:t>
            </a:r>
            <a:r>
              <a:rPr lang="ca-ES" sz="1600" dirty="0">
                <a:solidFill>
                  <a:srgbClr val="0000FF"/>
                </a:solidFill>
              </a:rPr>
              <a:t>Encàrrec Docent EPSEVG 2019/20 resultant :  </a:t>
            </a:r>
            <a:r>
              <a:rPr lang="ca-ES" sz="1600" dirty="0" smtClean="0">
                <a:solidFill>
                  <a:srgbClr val="0000FF"/>
                </a:solidFill>
              </a:rPr>
              <a:t>.........................................  </a:t>
            </a:r>
            <a:r>
              <a:rPr lang="ca-ES" sz="1600" b="1" dirty="0" smtClean="0">
                <a:solidFill>
                  <a:srgbClr val="C00000"/>
                </a:solidFill>
              </a:rPr>
              <a:t>7445.25</a:t>
            </a:r>
            <a:r>
              <a:rPr lang="ca-ES" sz="1600" b="1" dirty="0" smtClean="0">
                <a:solidFill>
                  <a:srgbClr val="0000FF"/>
                </a:solidFill>
              </a:rPr>
              <a:t> </a:t>
            </a:r>
            <a:r>
              <a:rPr lang="ca-ES" sz="1600" b="1" dirty="0" err="1">
                <a:solidFill>
                  <a:srgbClr val="0000FF"/>
                </a:solidFill>
              </a:rPr>
              <a:t>PADs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endParaRPr lang="ca-ES" sz="1600" dirty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200"/>
              </a:spcAft>
            </a:pPr>
            <a:r>
              <a:rPr lang="es-ES" sz="1600" dirty="0" smtClean="0">
                <a:solidFill>
                  <a:srgbClr val="C00000"/>
                </a:solidFill>
              </a:rPr>
              <a:t>- </a:t>
            </a:r>
            <a:r>
              <a:rPr lang="es-ES" sz="1600" dirty="0" err="1" smtClean="0">
                <a:solidFill>
                  <a:srgbClr val="C00000"/>
                </a:solidFill>
              </a:rPr>
              <a:t>Punts</a:t>
            </a:r>
            <a:r>
              <a:rPr lang="es-ES" sz="1600" dirty="0" smtClean="0">
                <a:solidFill>
                  <a:srgbClr val="C00000"/>
                </a:solidFill>
              </a:rPr>
              <a:t> en </a:t>
            </a:r>
            <a:r>
              <a:rPr lang="es-ES" sz="1600" dirty="0" err="1">
                <a:solidFill>
                  <a:srgbClr val="C00000"/>
                </a:solidFill>
              </a:rPr>
              <a:t>excés</a:t>
            </a:r>
            <a:r>
              <a:rPr lang="es-ES" sz="1600" dirty="0">
                <a:solidFill>
                  <a:srgbClr val="C00000"/>
                </a:solidFill>
              </a:rPr>
              <a:t> per sobre </a:t>
            </a:r>
            <a:r>
              <a:rPr lang="es-ES" sz="1600" dirty="0" err="1" smtClean="0">
                <a:solidFill>
                  <a:srgbClr val="C00000"/>
                </a:solidFill>
              </a:rPr>
              <a:t>dels</a:t>
            </a:r>
            <a:r>
              <a:rPr lang="es-ES" sz="1600" dirty="0" smtClean="0">
                <a:solidFill>
                  <a:srgbClr val="C00000"/>
                </a:solidFill>
              </a:rPr>
              <a:t> </a:t>
            </a:r>
            <a:r>
              <a:rPr lang="es-ES" sz="1600" dirty="0">
                <a:solidFill>
                  <a:srgbClr val="C00000"/>
                </a:solidFill>
              </a:rPr>
              <a:t>7444,40 </a:t>
            </a:r>
            <a:r>
              <a:rPr lang="es-ES" sz="1600" dirty="0" err="1" smtClean="0">
                <a:solidFill>
                  <a:srgbClr val="C00000"/>
                </a:solidFill>
              </a:rPr>
              <a:t>assignats</a:t>
            </a:r>
            <a:r>
              <a:rPr lang="es-ES" sz="1600" dirty="0" smtClean="0">
                <a:solidFill>
                  <a:srgbClr val="C00000"/>
                </a:solidFill>
              </a:rPr>
              <a:t>= 0,85 </a:t>
            </a:r>
            <a:r>
              <a:rPr lang="es-ES" sz="1600" dirty="0" err="1" smtClean="0">
                <a:solidFill>
                  <a:srgbClr val="C00000"/>
                </a:solidFill>
              </a:rPr>
              <a:t>PADs</a:t>
            </a:r>
            <a:r>
              <a:rPr lang="es-ES" sz="1600" dirty="0" smtClean="0">
                <a:solidFill>
                  <a:srgbClr val="C00000"/>
                </a:solidFill>
              </a:rPr>
              <a:t> </a:t>
            </a:r>
            <a:endParaRPr lang="ca-ES" sz="1600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196752"/>
            <a:ext cx="820891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  <a:endParaRPr lang="ca-E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2. Criteris aplicats </a:t>
            </a: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r>
              <a:rPr lang="ca-ES" sz="1600" u="sng" dirty="0" smtClean="0">
                <a:solidFill>
                  <a:srgbClr val="C00000"/>
                </a:solidFill>
              </a:rPr>
              <a:t>Canvis posteriors inclosos al document enviat a la Junta:</a:t>
            </a:r>
            <a:endParaRPr lang="ca-ES" sz="1600" dirty="0">
              <a:solidFill>
                <a:srgbClr val="0000FF"/>
              </a:solidFill>
            </a:endParaRPr>
          </a:p>
          <a:p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err="1" smtClean="0">
                <a:solidFill>
                  <a:srgbClr val="0000FF"/>
                </a:solidFill>
              </a:rPr>
              <a:t>Dept</a:t>
            </a:r>
            <a:r>
              <a:rPr lang="ca-ES" sz="1600" dirty="0" smtClean="0">
                <a:solidFill>
                  <a:srgbClr val="0000FF"/>
                </a:solidFill>
              </a:rPr>
              <a:t> 701: FUIN (4h Te + 0h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) -&gt; (2h Te + 2h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) =&gt;               +4.5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err="1">
                <a:solidFill>
                  <a:srgbClr val="0000FF"/>
                </a:solidFill>
              </a:rPr>
              <a:t>Dept</a:t>
            </a:r>
            <a:r>
              <a:rPr lang="ca-ES" sz="1600" dirty="0">
                <a:solidFill>
                  <a:srgbClr val="0000FF"/>
                </a:solidFill>
              </a:rPr>
              <a:t> </a:t>
            </a:r>
            <a:r>
              <a:rPr lang="ca-ES" sz="1600" dirty="0" smtClean="0">
                <a:solidFill>
                  <a:srgbClr val="0000FF"/>
                </a:solidFill>
              </a:rPr>
              <a:t>710: </a:t>
            </a:r>
            <a:r>
              <a:rPr lang="ca-ES" sz="1600" dirty="0">
                <a:solidFill>
                  <a:srgbClr val="0000FF"/>
                </a:solidFill>
              </a:rPr>
              <a:t>SIEK (mida grup 20 – 17) -&gt; 1 grup més de </a:t>
            </a:r>
            <a:r>
              <a:rPr lang="ca-ES" sz="1600" dirty="0" err="1">
                <a:solidFill>
                  <a:srgbClr val="0000FF"/>
                </a:solidFill>
              </a:rPr>
              <a:t>Lab</a:t>
            </a:r>
            <a:r>
              <a:rPr lang="ca-ES" sz="1600" dirty="0">
                <a:solidFill>
                  <a:srgbClr val="0000FF"/>
                </a:solidFill>
              </a:rPr>
              <a:t> -&gt;     </a:t>
            </a:r>
            <a:r>
              <a:rPr lang="ca-ES" sz="1600" dirty="0" smtClean="0">
                <a:solidFill>
                  <a:srgbClr val="0000FF"/>
                </a:solidFill>
              </a:rPr>
              <a:t> +</a:t>
            </a:r>
            <a:r>
              <a:rPr lang="ca-ES" sz="1600" dirty="0">
                <a:solidFill>
                  <a:srgbClr val="0000FF"/>
                </a:solidFill>
              </a:rPr>
              <a:t>4.5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  &gt;  </a:t>
            </a:r>
            <a:r>
              <a:rPr lang="ca-ES" sz="1600" dirty="0" smtClean="0">
                <a:solidFill>
                  <a:srgbClr val="C00000"/>
                </a:solidFill>
              </a:rPr>
              <a:t>+ 9.0 </a:t>
            </a:r>
            <a:r>
              <a:rPr lang="ca-ES" sz="1600" dirty="0" err="1" smtClean="0">
                <a:solidFill>
                  <a:srgbClr val="C00000"/>
                </a:solidFill>
              </a:rPr>
              <a:t>PADs</a:t>
            </a:r>
            <a:endParaRPr lang="ca-ES" sz="1600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Segon Encàrrec </a:t>
            </a:r>
            <a:r>
              <a:rPr lang="ca-ES" sz="1600" dirty="0">
                <a:solidFill>
                  <a:srgbClr val="0000FF"/>
                </a:solidFill>
              </a:rPr>
              <a:t>Docent EPSEVG 2019/20 resultant :  </a:t>
            </a:r>
            <a:r>
              <a:rPr lang="ca-ES" sz="1600" dirty="0" smtClean="0">
                <a:solidFill>
                  <a:srgbClr val="0000FF"/>
                </a:solidFill>
              </a:rPr>
              <a:t>.................................  </a:t>
            </a:r>
            <a:r>
              <a:rPr lang="ca-ES" sz="1600" b="1" dirty="0" smtClean="0">
                <a:solidFill>
                  <a:srgbClr val="C00000"/>
                </a:solidFill>
              </a:rPr>
              <a:t>7454.25</a:t>
            </a:r>
            <a:r>
              <a:rPr lang="ca-ES" sz="1600" b="1" dirty="0" smtClean="0">
                <a:solidFill>
                  <a:srgbClr val="0000FF"/>
                </a:solidFill>
              </a:rPr>
              <a:t> </a:t>
            </a:r>
            <a:r>
              <a:rPr lang="ca-ES" sz="1600" b="1" dirty="0" err="1">
                <a:solidFill>
                  <a:srgbClr val="0000FF"/>
                </a:solidFill>
              </a:rPr>
              <a:t>PADs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endParaRPr lang="ca-ES" sz="1600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ca-ES" sz="1600" u="sng" dirty="0">
                <a:solidFill>
                  <a:srgbClr val="C00000"/>
                </a:solidFill>
              </a:rPr>
              <a:t>Propostes assumibles rebudes i acordades </a:t>
            </a:r>
            <a:r>
              <a:rPr lang="ca-ES" sz="1600" u="sng" dirty="0" smtClean="0">
                <a:solidFill>
                  <a:srgbClr val="C00000"/>
                </a:solidFill>
              </a:rPr>
              <a:t>posteriorment (darrera setmana)</a:t>
            </a:r>
            <a:endParaRPr lang="ca-ES" sz="1600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err="1" smtClean="0">
                <a:solidFill>
                  <a:srgbClr val="0000FF"/>
                </a:solidFill>
              </a:rPr>
              <a:t>Dept</a:t>
            </a:r>
            <a:r>
              <a:rPr lang="ca-ES" sz="1600" dirty="0" smtClean="0">
                <a:solidFill>
                  <a:srgbClr val="0000FF"/>
                </a:solidFill>
              </a:rPr>
              <a:t> 723: EMPR (2.5h Te + 1.4 h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) -&gt; (2h Te + 2h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) 0&gt;      +2.25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err="1" smtClean="0">
                <a:solidFill>
                  <a:srgbClr val="0000FF"/>
                </a:solidFill>
              </a:rPr>
              <a:t>Dept</a:t>
            </a:r>
            <a:r>
              <a:rPr lang="ca-ES" sz="1600" dirty="0" smtClean="0">
                <a:solidFill>
                  <a:srgbClr val="0000FF"/>
                </a:solidFill>
              </a:rPr>
              <a:t> 723 : ESIN (4 grups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) -&gt; 1 grups menys </a:t>
            </a:r>
            <a:r>
              <a:rPr lang="ca-ES" sz="1600" dirty="0" err="1" smtClean="0">
                <a:solidFill>
                  <a:srgbClr val="0000FF"/>
                </a:solidFill>
              </a:rPr>
              <a:t>Lab</a:t>
            </a:r>
            <a:r>
              <a:rPr lang="ca-ES" sz="1600" dirty="0" smtClean="0">
                <a:solidFill>
                  <a:srgbClr val="0000FF"/>
                </a:solidFill>
              </a:rPr>
              <a:t>       -&gt;          - 9.00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err="1" smtClean="0">
                <a:solidFill>
                  <a:srgbClr val="0000FF"/>
                </a:solidFill>
              </a:rPr>
              <a:t>Dept</a:t>
            </a:r>
            <a:r>
              <a:rPr lang="ca-ES" sz="1600" dirty="0" smtClean="0">
                <a:solidFill>
                  <a:srgbClr val="0000FF"/>
                </a:solidFill>
              </a:rPr>
              <a:t> 712: DIME (2 </a:t>
            </a:r>
            <a:r>
              <a:rPr lang="ca-ES" sz="1600" dirty="0" err="1" smtClean="0">
                <a:solidFill>
                  <a:srgbClr val="0000FF"/>
                </a:solidFill>
              </a:rPr>
              <a:t>gr.Te</a:t>
            </a:r>
            <a:r>
              <a:rPr lang="ca-ES" sz="1600" dirty="0" smtClean="0">
                <a:solidFill>
                  <a:srgbClr val="0000FF"/>
                </a:solidFill>
              </a:rPr>
              <a:t> + 7 </a:t>
            </a:r>
            <a:r>
              <a:rPr lang="ca-ES" sz="1600" dirty="0" err="1" smtClean="0">
                <a:solidFill>
                  <a:srgbClr val="0000FF"/>
                </a:solidFill>
              </a:rPr>
              <a:t>gr.Lab</a:t>
            </a:r>
            <a:r>
              <a:rPr lang="ca-ES" sz="1600" dirty="0" smtClean="0">
                <a:solidFill>
                  <a:srgbClr val="0000FF"/>
                </a:solidFill>
              </a:rPr>
              <a:t>) -&gt; 3 </a:t>
            </a:r>
            <a:r>
              <a:rPr lang="ca-ES" sz="1600" dirty="0" err="1" smtClean="0">
                <a:solidFill>
                  <a:srgbClr val="0000FF"/>
                </a:solidFill>
              </a:rPr>
              <a:t>gr.Te</a:t>
            </a:r>
            <a:r>
              <a:rPr lang="ca-ES" sz="1600" dirty="0" smtClean="0">
                <a:solidFill>
                  <a:srgbClr val="0000FF"/>
                </a:solidFill>
              </a:rPr>
              <a:t> + 8 </a:t>
            </a:r>
            <a:r>
              <a:rPr lang="ca-ES" sz="1600" dirty="0" err="1" smtClean="0">
                <a:solidFill>
                  <a:srgbClr val="0000FF"/>
                </a:solidFill>
              </a:rPr>
              <a:t>gr.Lab</a:t>
            </a:r>
            <a:r>
              <a:rPr lang="ca-ES" sz="1600" dirty="0" smtClean="0">
                <a:solidFill>
                  <a:srgbClr val="0000FF"/>
                </a:solidFill>
              </a:rPr>
              <a:t> -&gt;        +18.00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a-ES" sz="1600" dirty="0" smtClean="0">
                <a:solidFill>
                  <a:srgbClr val="0000FF"/>
                </a:solidFill>
              </a:rPr>
              <a:t>Petita </a:t>
            </a:r>
            <a:r>
              <a:rPr lang="ca-ES" sz="1600" dirty="0" err="1" smtClean="0">
                <a:solidFill>
                  <a:srgbClr val="0000FF"/>
                </a:solidFill>
              </a:rPr>
              <a:t>correccio</a:t>
            </a:r>
            <a:r>
              <a:rPr lang="ca-ES" sz="1600" dirty="0" smtClean="0">
                <a:solidFill>
                  <a:srgbClr val="0000FF"/>
                </a:solidFill>
              </a:rPr>
              <a:t> als punts </a:t>
            </a:r>
            <a:r>
              <a:rPr lang="ca-ES" sz="1600" dirty="0" err="1" smtClean="0">
                <a:solidFill>
                  <a:srgbClr val="0000FF"/>
                </a:solidFill>
              </a:rPr>
              <a:t>gg</a:t>
            </a:r>
            <a:r>
              <a:rPr lang="ca-ES" sz="1600" dirty="0" smtClean="0">
                <a:solidFill>
                  <a:srgbClr val="0000FF"/>
                </a:solidFill>
              </a:rPr>
              <a:t> de l’assignatura MPI (B1)  -&gt;         + 0.75 </a:t>
            </a:r>
            <a:r>
              <a:rPr lang="ca-ES" sz="1600" dirty="0" err="1" smtClean="0">
                <a:solidFill>
                  <a:srgbClr val="0000FF"/>
                </a:solidFill>
              </a:rPr>
              <a:t>PADs</a:t>
            </a:r>
            <a:r>
              <a:rPr lang="ca-ES" sz="1600" dirty="0" smtClean="0">
                <a:solidFill>
                  <a:srgbClr val="0000FF"/>
                </a:solidFill>
              </a:rPr>
              <a:t>  &gt; </a:t>
            </a:r>
            <a:r>
              <a:rPr lang="ca-ES" sz="1600" dirty="0" smtClean="0">
                <a:solidFill>
                  <a:srgbClr val="C00000"/>
                </a:solidFill>
              </a:rPr>
              <a:t>+ 12.0 </a:t>
            </a:r>
            <a:r>
              <a:rPr lang="ca-ES" sz="1600" dirty="0" err="1" smtClean="0">
                <a:solidFill>
                  <a:srgbClr val="C00000"/>
                </a:solidFill>
              </a:rPr>
              <a:t>PADs</a:t>
            </a:r>
            <a:endParaRPr lang="ca-ES" sz="1600" dirty="0" smtClean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200"/>
              </a:spcAft>
            </a:pPr>
            <a:r>
              <a:rPr lang="ca-ES" sz="1600" dirty="0" smtClean="0">
                <a:solidFill>
                  <a:srgbClr val="0000FF"/>
                </a:solidFill>
              </a:rPr>
              <a:t>Encàrrec Docent </a:t>
            </a:r>
            <a:r>
              <a:rPr lang="ca-ES" sz="1600" dirty="0">
                <a:solidFill>
                  <a:srgbClr val="0000FF"/>
                </a:solidFill>
              </a:rPr>
              <a:t>EPSEVG 2019/20 </a:t>
            </a:r>
            <a:r>
              <a:rPr lang="ca-ES" sz="1600" dirty="0" smtClean="0">
                <a:solidFill>
                  <a:srgbClr val="0000FF"/>
                </a:solidFill>
              </a:rPr>
              <a:t>final resultant :  ............................................  </a:t>
            </a:r>
            <a:r>
              <a:rPr lang="ca-ES" sz="1600" b="1" dirty="0" smtClean="0">
                <a:solidFill>
                  <a:srgbClr val="C00000"/>
                </a:solidFill>
              </a:rPr>
              <a:t>7466.25</a:t>
            </a:r>
            <a:r>
              <a:rPr lang="ca-ES" sz="1600" b="1" dirty="0" smtClean="0">
                <a:solidFill>
                  <a:srgbClr val="0000FF"/>
                </a:solidFill>
              </a:rPr>
              <a:t> </a:t>
            </a:r>
            <a:r>
              <a:rPr lang="ca-ES" sz="1600" b="1" dirty="0" err="1">
                <a:solidFill>
                  <a:srgbClr val="0000FF"/>
                </a:solidFill>
              </a:rPr>
              <a:t>PADs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</a:p>
          <a:p>
            <a:pPr marL="285750" lvl="0" indent="-285750">
              <a:spcAft>
                <a:spcPts val="1200"/>
              </a:spcAft>
            </a:pPr>
            <a:r>
              <a:rPr lang="es-ES" sz="1600" dirty="0">
                <a:solidFill>
                  <a:srgbClr val="0000FF"/>
                </a:solidFill>
              </a:rPr>
              <a:t>                                         </a:t>
            </a:r>
            <a:r>
              <a:rPr lang="es-ES" sz="1600" dirty="0" smtClean="0">
                <a:solidFill>
                  <a:srgbClr val="0000FF"/>
                </a:solidFill>
              </a:rPr>
              <a:t> </a:t>
            </a:r>
            <a:r>
              <a:rPr lang="es-ES" sz="1600" dirty="0" smtClean="0">
                <a:solidFill>
                  <a:srgbClr val="C00000"/>
                </a:solidFill>
              </a:rPr>
              <a:t>- </a:t>
            </a:r>
            <a:r>
              <a:rPr lang="es-ES" sz="1600" dirty="0" err="1">
                <a:solidFill>
                  <a:srgbClr val="C00000"/>
                </a:solidFill>
              </a:rPr>
              <a:t>Punts</a:t>
            </a:r>
            <a:r>
              <a:rPr lang="es-ES" sz="1600" dirty="0">
                <a:solidFill>
                  <a:srgbClr val="C00000"/>
                </a:solidFill>
              </a:rPr>
              <a:t> en </a:t>
            </a:r>
            <a:r>
              <a:rPr lang="es-ES" sz="1600" dirty="0" err="1">
                <a:solidFill>
                  <a:srgbClr val="C00000"/>
                </a:solidFill>
              </a:rPr>
              <a:t>excés</a:t>
            </a:r>
            <a:r>
              <a:rPr lang="es-ES" sz="1600" dirty="0">
                <a:solidFill>
                  <a:srgbClr val="C00000"/>
                </a:solidFill>
              </a:rPr>
              <a:t> per sobre </a:t>
            </a:r>
            <a:r>
              <a:rPr lang="es-ES" sz="1600" dirty="0" err="1">
                <a:solidFill>
                  <a:srgbClr val="C00000"/>
                </a:solidFill>
              </a:rPr>
              <a:t>dels</a:t>
            </a:r>
            <a:r>
              <a:rPr lang="es-ES" sz="1600" dirty="0">
                <a:solidFill>
                  <a:srgbClr val="C00000"/>
                </a:solidFill>
              </a:rPr>
              <a:t> 7444,40 </a:t>
            </a:r>
            <a:r>
              <a:rPr lang="es-ES" sz="1600" dirty="0" err="1" smtClean="0">
                <a:solidFill>
                  <a:srgbClr val="C00000"/>
                </a:solidFill>
              </a:rPr>
              <a:t>assignats</a:t>
            </a:r>
            <a:r>
              <a:rPr lang="es-ES" sz="1600" dirty="0" smtClean="0">
                <a:solidFill>
                  <a:srgbClr val="C00000"/>
                </a:solidFill>
              </a:rPr>
              <a:t> ……        21.85 </a:t>
            </a:r>
            <a:r>
              <a:rPr lang="es-ES" sz="1600" dirty="0" err="1">
                <a:solidFill>
                  <a:srgbClr val="C00000"/>
                </a:solidFill>
              </a:rPr>
              <a:t>PADs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endParaRPr lang="ca-ES" sz="1600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12474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2400" b="1" dirty="0">
                <a:solidFill>
                  <a:srgbClr val="0000FF"/>
                </a:solidFill>
              </a:rPr>
              <a:t>Encàrrec Docent EPSEVG </a:t>
            </a:r>
            <a:r>
              <a:rPr lang="ca-ES" sz="2400" b="1" dirty="0" smtClean="0">
                <a:solidFill>
                  <a:srgbClr val="0000FF"/>
                </a:solidFill>
              </a:rPr>
              <a:t>2019/20</a:t>
            </a:r>
          </a:p>
          <a:p>
            <a:pPr>
              <a:spcAft>
                <a:spcPts val="600"/>
              </a:spcAft>
            </a:pPr>
            <a:r>
              <a:rPr lang="ca-ES" sz="2400" b="1" dirty="0" smtClean="0">
                <a:solidFill>
                  <a:srgbClr val="0000FF"/>
                </a:solidFill>
              </a:rPr>
              <a:t>3. Dades de laboratoris i aules Informàtiques. 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    Capacitat màxima laboratoris</a:t>
            </a:r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400" dirty="0" smtClean="0"/>
          </a:p>
          <a:p>
            <a:pPr marL="285750" indent="-285750">
              <a:buFontTx/>
              <a:buChar char="-"/>
            </a:pPr>
            <a:endParaRPr lang="ca-ES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032448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79" y="2420888"/>
            <a:ext cx="450386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84" y="2420887"/>
            <a:ext cx="4626020" cy="4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1111</Words>
  <Application>Microsoft Office PowerPoint</Application>
  <PresentationFormat>Presentació en pantalla (4:3)</PresentationFormat>
  <Paragraphs>200</Paragraphs>
  <Slides>37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UPC</dc:creator>
  <cp:lastModifiedBy>UPC</cp:lastModifiedBy>
  <cp:revision>150</cp:revision>
  <cp:lastPrinted>2018-03-21T13:20:23Z</cp:lastPrinted>
  <dcterms:created xsi:type="dcterms:W3CDTF">2017-04-06T08:15:04Z</dcterms:created>
  <dcterms:modified xsi:type="dcterms:W3CDTF">2019-03-12T12:40:24Z</dcterms:modified>
</cp:coreProperties>
</file>